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7"/>
  </p:notesMasterIdLst>
  <p:handoutMasterIdLst>
    <p:handoutMasterId r:id="rId48"/>
  </p:handoutMasterIdLst>
  <p:sldIdLst>
    <p:sldId id="268" r:id="rId10"/>
    <p:sldId id="272" r:id="rId11"/>
    <p:sldId id="293" r:id="rId12"/>
    <p:sldId id="274" r:id="rId13"/>
    <p:sldId id="291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4" r:id="rId29"/>
    <p:sldId id="298" r:id="rId30"/>
    <p:sldId id="299" r:id="rId31"/>
    <p:sldId id="289" r:id="rId32"/>
    <p:sldId id="306" r:id="rId33"/>
    <p:sldId id="309" r:id="rId34"/>
    <p:sldId id="307" r:id="rId35"/>
    <p:sldId id="297" r:id="rId36"/>
    <p:sldId id="296" r:id="rId37"/>
    <p:sldId id="300" r:id="rId38"/>
    <p:sldId id="303" r:id="rId39"/>
    <p:sldId id="290" r:id="rId40"/>
    <p:sldId id="301" r:id="rId41"/>
    <p:sldId id="305" r:id="rId42"/>
    <p:sldId id="302" r:id="rId43"/>
    <p:sldId id="310" r:id="rId44"/>
    <p:sldId id="304" r:id="rId45"/>
    <p:sldId id="271" r:id="rId46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69" autoAdjust="0"/>
    <p:restoredTop sz="94660"/>
  </p:normalViewPr>
  <p:slideViewPr>
    <p:cSldViewPr snapToObjects="1">
      <p:cViewPr>
        <p:scale>
          <a:sx n="125" d="100"/>
          <a:sy n="125" d="100"/>
        </p:scale>
        <p:origin x="1578" y="96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06.12.2019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06.12.2019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28B5-9567-4C77-A05D-61BF16F18E3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EF0A-3AC6-4E84-A0EB-A14B2B88786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DDA0-8906-4795-81A7-1AF96FE76A2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EF0D-CC41-4BAA-8691-7A0493A5E1E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0B1A-68A9-4F42-9999-3E34BEE00D6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B6E-5CA3-4F41-B5A6-8505D214B84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C4D9-37AE-4ED3-A5A2-94715560D50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D820-BB49-42A9-8BEB-03A46710BE9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C130-6D04-460B-867F-A9643062B75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F150-E083-4B95-8468-A9DFB23DC43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4370-0330-4E70-90A5-1B620BCC426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2D4C-3689-4B05-9977-E6C54F9B36B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0E65-D6A2-4AF0-A977-A94D1A3DA44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E293-3BAC-4C3B-8F67-325D4A14446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5FED-D8DC-4999-A2EF-270A59F1F30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6F3D-75D7-4D5D-955A-C819C1B3603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70D-B913-47F3-B6B1-3DA7B96B9EE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CFE2-4733-46EF-9C54-4D870C2C80C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C77A-4B4F-4058-91D8-39913E4F6C9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2808-852E-4C0C-82BB-96B54D69BFC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5F92-2BF8-4AFA-8A4C-1A0BFD2894D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B909-EDAC-4E5D-83DC-878BDFB71A85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D568-43DF-4F5D-89F5-4AC433931597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3727-FFE2-428A-9D25-75E532F68CB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D81B-2567-4CB8-85C6-A0B71A9AC3E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DA6A-3F0D-483C-866C-14D69449B14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0752-4996-47F4-9438-5146CCA65BC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CFC9-58D9-423D-B139-7A42FFB6515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9DA8-4B3F-4FF2-9B85-3E383E5BB32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F1E0-E645-4AB8-BF49-A4712ECFC57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BD33-6F1A-4DB7-AFE9-6EB9F939066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B7DD-F5FA-4772-AE6C-4B16CC63969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3B69-6866-48ED-BC84-D955599A348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A169-E932-49B0-B280-576865BCCE0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A7DF-EF9C-4B73-AB2A-987BF19A48D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D7A3-D046-43C5-B79B-335D0B5E086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0ED12-57FA-4ABA-86AE-25EBA340D37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C5FE-57D4-46C3-AF1C-FA9290B2A597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7D34-FB5C-457C-A1BC-F1CABB70971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3901-8058-4988-9452-50BA6B122EA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65C9-0432-4266-8884-D975FC98858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0859-753F-4346-95EA-852F1066DB1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FA06-10F2-4E4E-9279-94195B04137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3D48-FC07-4881-BEA5-5FEBF1932E1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5C87-8CEC-4AA9-BC05-F4681A6FFBF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1B28-D785-41D3-9EE9-D42B1A95636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C028-3C13-492A-B169-B1C79A26C36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92817-7296-4D21-8141-80BB6363379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2E2E-CE23-4207-929D-3A229DECE71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EE73-62FD-4DBE-972D-3DA88A13784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0159-69AA-471F-8145-9222D00D6FF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9909-32EB-4A86-9E5D-1E9670F25E34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E51F-3690-4738-A938-B9B48B5BA1D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5AAA-63AE-4C25-92C2-D913523DAFB5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2B32-74FD-42FB-A05A-AB341E10E1D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95B4-78DA-48A6-8CA6-16EA861F832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CBB0-5C7C-47F6-8253-4142AE057AB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94C81-BE19-4FE2-8877-A0D212454D5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A6AC-2F08-44A8-ACE0-1B2A22DBC3B5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1020-7513-405E-88A2-24919630E1F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3977-FC94-4C67-9D95-0AFFB2B3B05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CCCC-8BA7-4EFA-82D4-129DC766428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E42D-F789-49BC-8A02-D6029DC2A3D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5F86-C937-425A-979E-34D4E70F5CC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5297-45D6-4DFF-93FA-8144F02030A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F4FB-E946-4524-9D98-92464FB0BAE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5371-0364-4965-9F89-45B26BD4E14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47AC-D274-465F-8D7E-98ABBD88E9A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7EECC-F6CD-43AC-B372-1D04FA8B3DD4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CA9A-2E27-41F6-BEB5-CCBC81A11A8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1914-FE42-4C19-940C-9185985369D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1A8B5C7-0E7C-48D3-930F-8A4D245AA74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System Security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CC00C2-4DDE-4B9E-9EC0-B625A50156C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50741AF-D87A-4355-8AEB-580F459C681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8B37773-2ACD-4FA6-B109-CD7B2AA7DA0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B06121B-F5BE-4DD3-9D5C-14BF41B8AE4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A6E1C20-A3DB-45D1-ACDA-F9718D8F423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E97D1C7-FFD6-4AA4-9180-83332BBD99E4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48AB86F-1222-42B1-8D3F-3C350F7B99C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9131744-2CF9-4496-962F-5D8D56285C4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6.wdp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6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3.png"/><Relationship Id="rId4" Type="http://schemas.openxmlformats.org/officeDocument/2006/relationships/image" Target="../media/image15.png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microsoft.com/office/2007/relationships/hdphoto" Target="../media/hdphoto5.wdp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6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microsoft.com/office/2007/relationships/hdphoto" Target="../media/hdphoto5.wdp"/><Relationship Id="rId4" Type="http://schemas.openxmlformats.org/officeDocument/2006/relationships/image" Target="../media/image64.png"/><Relationship Id="rId9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0EBB-AF45-4528-800B-F123B62D554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How (not) to build a Trusted Path?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IntegriKey </a:t>
            </a:r>
            <a:r>
              <a:rPr lang="en-US" dirty="0" smtClean="0"/>
              <a:t>– Attack by an Anonymous Reviewer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User sees 100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Device records 1000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Host sends 1000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</a:t>
            </a:r>
            <a:r>
              <a:rPr lang="en-US" i="1" dirty="0" smtClean="0">
                <a:solidFill>
                  <a:srgbClr val="FF0000"/>
                </a:solidFill>
              </a:rPr>
              <a:t>render of </a:t>
            </a:r>
            <a:r>
              <a:rPr lang="en-US" i="1" dirty="0">
                <a:solidFill>
                  <a:srgbClr val="FF0000"/>
                </a:solidFill>
              </a:rPr>
              <a:t>user inputs </a:t>
            </a:r>
            <a:r>
              <a:rPr lang="en-US" i="1" dirty="0"/>
              <a:t>on the screen</a:t>
            </a:r>
            <a:r>
              <a:rPr lang="en-US" dirty="0"/>
              <a:t> – compromises input </a:t>
            </a:r>
            <a:r>
              <a:rPr lang="en-US" dirty="0" smtClean="0"/>
              <a:t>integrity.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Fidelius</a:t>
            </a:r>
            <a:r>
              <a:rPr lang="en-US" dirty="0" smtClean="0"/>
              <a:t> – Output Integrity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15" y="2286000"/>
            <a:ext cx="981819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2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Integrity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Fidelius</a:t>
            </a:r>
            <a:r>
              <a:rPr lang="en-US" dirty="0" smtClean="0"/>
              <a:t> : Attack 1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 smtClean="0">
                <a:solidFill>
                  <a:srgbClr val="FF0000"/>
                </a:solidFill>
              </a:rPr>
              <a:t>out-of</a:t>
            </a:r>
            <a:r>
              <a:rPr lang="en-US" i="1" dirty="0">
                <a:solidFill>
                  <a:srgbClr val="FF0000"/>
                </a:solidFill>
              </a:rPr>
              <a:t>-</a:t>
            </a:r>
            <a:r>
              <a:rPr lang="en-US" i="1" dirty="0" smtClean="0">
                <a:solidFill>
                  <a:srgbClr val="FF0000"/>
                </a:solidFill>
              </a:rPr>
              <a:t>context</a:t>
            </a:r>
            <a:r>
              <a:rPr lang="en-US" dirty="0" smtClean="0"/>
              <a:t>, users </a:t>
            </a:r>
            <a:r>
              <a:rPr lang="en-US" dirty="0"/>
              <a:t>are more likely not to verify it. Therefore </a:t>
            </a:r>
            <a:r>
              <a:rPr lang="en-US" dirty="0" smtClean="0"/>
              <a:t>input integrity </a:t>
            </a:r>
            <a:r>
              <a:rPr lang="en-US" dirty="0"/>
              <a:t>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Fidelius</a:t>
            </a:r>
            <a:r>
              <a:rPr lang="en-US" dirty="0" smtClean="0"/>
              <a:t>: Attack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Textbox in focus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OS triggers click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 smtClean="0"/>
              <a:t>Early form submission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 smtClean="0"/>
              <a:t>are secured </a:t>
            </a:r>
            <a:r>
              <a:rPr lang="en-US" dirty="0"/>
              <a:t>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</a:t>
            </a:r>
            <a:r>
              <a:rPr lang="en-US" dirty="0" smtClean="0"/>
              <a:t>output</a:t>
            </a:r>
          </a:p>
          <a:p>
            <a:endParaRPr lang="en-US" dirty="0" smtClean="0"/>
          </a:p>
          <a:p>
            <a:r>
              <a:rPr lang="en-US" b="1" dirty="0"/>
              <a:t>R2.</a:t>
            </a:r>
            <a:r>
              <a:rPr lang="en-US" dirty="0"/>
              <a:t> Inter-dependency between all input </a:t>
            </a:r>
            <a:r>
              <a:rPr lang="en-US" dirty="0" smtClean="0"/>
              <a:t>modalities</a:t>
            </a:r>
          </a:p>
          <a:p>
            <a:endParaRPr lang="en-US" dirty="0" smtClean="0"/>
          </a:p>
          <a:p>
            <a:r>
              <a:rPr lang="pt-BR" b="1" dirty="0"/>
              <a:t>R3a.</a:t>
            </a:r>
            <a:r>
              <a:rPr lang="pt-BR" dirty="0"/>
              <a:t> No cognitive load for IO </a:t>
            </a:r>
            <a:r>
              <a:rPr lang="pt-BR" dirty="0" smtClean="0"/>
              <a:t>integrity</a:t>
            </a:r>
            <a:endParaRPr lang="pt-BR" dirty="0" smtClean="0"/>
          </a:p>
          <a:p>
            <a:r>
              <a:rPr lang="en-US" b="1" dirty="0"/>
              <a:t>R3b.</a:t>
            </a:r>
            <a:r>
              <a:rPr lang="en-US" dirty="0"/>
              <a:t> User attention for IO </a:t>
            </a:r>
            <a:r>
              <a:rPr lang="en-US" dirty="0" smtClean="0"/>
              <a:t>confidentiality</a:t>
            </a:r>
          </a:p>
          <a:p>
            <a:endParaRPr lang="en-US" dirty="0" smtClean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of Security and Functional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Trusted Path Solutions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DFB-C80F-4963-B23C-7D5234AE7A1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learn from the observations</a:t>
                </a:r>
              </a:p>
              <a:p>
                <a:r>
                  <a:rPr lang="en-US" dirty="0" smtClean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Host is a bad buy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 smtClean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 smtClean="0"/>
                  <a:t>  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 smtClean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Input integrity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Violation of Input/output Integrity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19" y="2514600"/>
            <a:ext cx="3726670" cy="10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406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619" y="3124200"/>
                <a:ext cx="83820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884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19" y="3124200"/>
                <a:ext cx="83820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362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19" y="3124200"/>
                <a:ext cx="83820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39203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039" y="3124200"/>
                <a:ext cx="838200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47000" y="3774362"/>
                <a:ext cx="425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00" y="3774362"/>
                <a:ext cx="4254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39939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939" y="3774362"/>
                <a:ext cx="43075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95759" y="3774362"/>
                <a:ext cx="39805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759" y="3774362"/>
                <a:ext cx="398058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50830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0" y="5029200"/>
                <a:ext cx="16137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urved Connector 19"/>
          <p:cNvCxnSpPr>
            <a:stCxn id="7" idx="1"/>
            <a:endCxn id="15" idx="0"/>
          </p:cNvCxnSpPr>
          <p:nvPr/>
        </p:nvCxnSpPr>
        <p:spPr>
          <a:xfrm rot="10800000" flipV="1">
            <a:off x="957687" y="3352800"/>
            <a:ext cx="182933" cy="1676400"/>
          </a:xfrm>
          <a:prstGeom prst="curvedConnector2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1" idx="2"/>
          </p:cNvCxnSpPr>
          <p:nvPr/>
        </p:nvCxnSpPr>
        <p:spPr>
          <a:xfrm rot="5400000">
            <a:off x="918546" y="4388027"/>
            <a:ext cx="885506" cy="396841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5" idx="3"/>
            <a:endCxn id="8" idx="1"/>
          </p:cNvCxnSpPr>
          <p:nvPr/>
        </p:nvCxnSpPr>
        <p:spPr>
          <a:xfrm flipV="1">
            <a:off x="1764541" y="3352800"/>
            <a:ext cx="823878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152668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68" y="5029200"/>
                <a:ext cx="1613711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urved Connector 29"/>
          <p:cNvCxnSpPr/>
          <p:nvPr/>
        </p:nvCxnSpPr>
        <p:spPr>
          <a:xfrm rot="5400000">
            <a:off x="1923903" y="4126671"/>
            <a:ext cx="1447801" cy="357263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2" idx="2"/>
          </p:cNvCxnSpPr>
          <p:nvPr/>
        </p:nvCxnSpPr>
        <p:spPr>
          <a:xfrm rot="16200000" flipH="1">
            <a:off x="2720730" y="4433144"/>
            <a:ext cx="885511" cy="306610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9" idx="3"/>
            <a:endCxn id="9" idx="1"/>
          </p:cNvCxnSpPr>
          <p:nvPr/>
        </p:nvCxnSpPr>
        <p:spPr>
          <a:xfrm flipV="1">
            <a:off x="3766379" y="3352800"/>
            <a:ext cx="269840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8432142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142" y="5029200"/>
                <a:ext cx="1613711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urved Connector 46"/>
          <p:cNvCxnSpPr>
            <a:stCxn id="46" idx="3"/>
            <a:endCxn id="10" idx="1"/>
          </p:cNvCxnSpPr>
          <p:nvPr/>
        </p:nvCxnSpPr>
        <p:spPr>
          <a:xfrm flipV="1">
            <a:off x="10045853" y="3352800"/>
            <a:ext cx="346186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8650791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91" y="3124200"/>
                <a:ext cx="838200" cy="457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854511" y="3774362"/>
                <a:ext cx="61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11" y="3774362"/>
                <a:ext cx="617670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urved Connector 52"/>
          <p:cNvCxnSpPr>
            <a:stCxn id="51" idx="1"/>
            <a:endCxn id="46" idx="1"/>
          </p:cNvCxnSpPr>
          <p:nvPr/>
        </p:nvCxnSpPr>
        <p:spPr>
          <a:xfrm rot="10800000" flipV="1">
            <a:off x="8432143" y="3352800"/>
            <a:ext cx="218649" cy="1861066"/>
          </a:xfrm>
          <a:prstGeom prst="curvedConnector3">
            <a:avLst>
              <a:gd name="adj1" fmla="val 204551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52" idx="2"/>
          </p:cNvCxnSpPr>
          <p:nvPr/>
        </p:nvCxnSpPr>
        <p:spPr>
          <a:xfrm rot="16200000" flipH="1">
            <a:off x="8964526" y="4342514"/>
            <a:ext cx="910194" cy="512554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5936098" y="3557330"/>
                <a:ext cx="607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098" y="3557330"/>
                <a:ext cx="607859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341166" y="1458415"/>
                <a:ext cx="44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66" y="1458415"/>
                <a:ext cx="4467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752864" y="2071538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64" y="2071538"/>
                <a:ext cx="1613711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>
            <a:stCxn id="64" idx="2"/>
            <a:endCxn id="67" idx="0"/>
          </p:cNvCxnSpPr>
          <p:nvPr/>
        </p:nvCxnSpPr>
        <p:spPr>
          <a:xfrm flipH="1">
            <a:off x="1559720" y="1827747"/>
            <a:ext cx="4808" cy="243791"/>
          </a:xfrm>
          <a:prstGeom prst="straightConnector1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2"/>
            <a:endCxn id="7" idx="0"/>
          </p:cNvCxnSpPr>
          <p:nvPr/>
        </p:nvCxnSpPr>
        <p:spPr>
          <a:xfrm flipH="1">
            <a:off x="1559719" y="2440870"/>
            <a:ext cx="1" cy="683330"/>
          </a:xfrm>
          <a:prstGeom prst="straightConnector1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IO integrity violation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18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trusted path is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 smtClean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…</a:t>
                </a:r>
              </a:p>
              <a:p>
                <a:r>
                  <a:rPr lang="en-US" dirty="0" smtClean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System</a:t>
                </a:r>
              </a:p>
              <a:p>
                <a:r>
                  <a:rPr lang="en-US" dirty="0" smtClean="0"/>
                  <a:t>This approach gave us </a:t>
                </a:r>
                <a:r>
                  <a:rPr lang="en-US" dirty="0" err="1" smtClean="0"/>
                  <a:t>ProtectIOn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Root-of-trust</a:t>
                </a:r>
              </a:p>
              <a:p>
                <a:r>
                  <a:rPr lang="en-US" dirty="0" smtClean="0"/>
                  <a:t>How to extend it to platforms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66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12219" y="2877449"/>
            <a:ext cx="6725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Trusted path is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2391365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14" b="4571"/>
          <a:stretch/>
        </p:blipFill>
        <p:spPr>
          <a:xfrm>
            <a:off x="8684419" y="2362267"/>
            <a:ext cx="2667000" cy="13258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Missing?</a:t>
            </a:r>
            <a:endParaRPr lang="en-US" dirty="0"/>
          </a:p>
        </p:txBody>
      </p:sp>
      <p:pic>
        <p:nvPicPr>
          <p:cNvPr id="2050" name="Picture 2" descr="Image result for ubs online banking lo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9" y="1630814"/>
            <a:ext cx="4948924" cy="27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5784743" y="3025207"/>
            <a:ext cx="2899676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06535" y="5071795"/>
            <a:ext cx="952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“I want my UBS app to have exclusive access to my keyboard.”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19" y="2263427"/>
            <a:ext cx="687334" cy="6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3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Peripherals </a:t>
            </a:r>
            <a:r>
              <a:rPr lang="en-US" dirty="0" smtClean="0"/>
              <a:t>are oblivious to the applications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Keyboard: “Am I getting accessed by the UBS app or the OS</a:t>
            </a:r>
            <a:r>
              <a:rPr lang="en-US" dirty="0" smtClean="0">
                <a:solidFill>
                  <a:srgbClr val="FF0000"/>
                </a:solidFill>
              </a:rPr>
              <a:t>?”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Metered peripheral access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“I want to charge the client based on the number of GPU cores used by the ML app.”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Missing?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68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Assurance of the state of the platform</a:t>
            </a:r>
          </a:p>
          <a:p>
            <a:r>
              <a:rPr lang="en-US" dirty="0" smtClean="0"/>
              <a:t>State: CPU + Peripherals</a:t>
            </a:r>
          </a:p>
          <a:p>
            <a:r>
              <a:rPr lang="en-US" dirty="0" smtClean="0"/>
              <a:t>State is determined by the attestation </a:t>
            </a:r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“I know that I am running a proper version of the enclave that is using a certified peripheral that is running a proper firmware.”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Awareness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31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Building blocks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835819" y="1828800"/>
            <a:ext cx="2251480" cy="2133600"/>
            <a:chOff x="835819" y="1828800"/>
            <a:chExt cx="2251480" cy="2133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323850" y="4379676"/>
            <a:ext cx="2980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Application </a:t>
            </a:r>
            <a:r>
              <a:rPr lang="en-US" sz="2000" dirty="0" smtClean="0"/>
              <a:t>enclave </a:t>
            </a:r>
            <a:r>
              <a:rPr lang="en-US" sz="2000" dirty="0"/>
              <a:t>(AE)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80662" y="4379676"/>
            <a:ext cx="2836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Controller enclave </a:t>
            </a:r>
            <a:r>
              <a:rPr lang="en-US" sz="2000" dirty="0"/>
              <a:t>(AE)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595827" y="2020150"/>
            <a:ext cx="2411842" cy="1953431"/>
            <a:chOff x="8595827" y="2020150"/>
            <a:chExt cx="2411842" cy="195343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827" y="2022540"/>
              <a:ext cx="838199" cy="8381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9819" y="2020150"/>
              <a:ext cx="1027850" cy="102785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19" y="3104801"/>
              <a:ext cx="868780" cy="86878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86605" y="1828800"/>
            <a:ext cx="2297045" cy="2133601"/>
            <a:chOff x="4417219" y="1828800"/>
            <a:chExt cx="2297045" cy="213360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8595827" y="4379676"/>
            <a:ext cx="2395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Modified Peripheral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9924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The TCB shall support a trusted communication path between itself and user for initial login and authentication. Communications via this path shall be initiated exclusively by a user.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- Trusted Computer System Evaluation Criteria (TCSEC) </a:t>
            </a:r>
            <a:r>
              <a:rPr lang="en-US" dirty="0" smtClean="0"/>
              <a:t>by US DoD (1985)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pic>
        <p:nvPicPr>
          <p:cNvPr id="3074" name="Picture 2" descr="https://upload.wikimedia.org/wikipedia/commons/thumb/4/4f/Orange-book-small.PNG/220px-Orange-book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19" y="4343400"/>
            <a:ext cx="1553149" cy="206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628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825884" y="2582158"/>
            <a:ext cx="1207398" cy="1121487"/>
            <a:chOff x="4417219" y="1828800"/>
            <a:chExt cx="2297045" cy="2133601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0" y="2053746"/>
            <a:ext cx="1315150" cy="1315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Building Blocks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245874" y="1905000"/>
            <a:ext cx="4002322" cy="3124200"/>
          </a:xfrm>
          <a:prstGeom prst="roundRect">
            <a:avLst>
              <a:gd name="adj" fmla="val 10082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17019" y="5197406"/>
            <a:ext cx="2807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Modified peripheral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69427" y="2759959"/>
            <a:ext cx="616106" cy="600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99510" y="2779798"/>
            <a:ext cx="670109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6" idx="0"/>
          </p:cNvCxnSpPr>
          <p:nvPr/>
        </p:nvCxnSpPr>
        <p:spPr>
          <a:xfrm flipV="1">
            <a:off x="5269160" y="3249143"/>
            <a:ext cx="0" cy="43038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640951" y="2438401"/>
            <a:ext cx="3214880" cy="2564578"/>
          </a:xfrm>
          <a:prstGeom prst="roundRect">
            <a:avLst>
              <a:gd name="adj" fmla="val 10724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eft-Right Arrow 23"/>
          <p:cNvSpPr/>
          <p:nvPr/>
        </p:nvSpPr>
        <p:spPr>
          <a:xfrm>
            <a:off x="5976347" y="2817898"/>
            <a:ext cx="1971330" cy="376881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8" y="1912038"/>
            <a:ext cx="1519712" cy="15197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34" y="3679527"/>
            <a:ext cx="1323451" cy="13234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b="6244"/>
          <a:stretch/>
        </p:blipFill>
        <p:spPr>
          <a:xfrm rot="16200000">
            <a:off x="2458159" y="2149746"/>
            <a:ext cx="1537351" cy="134535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909389" y="3672516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DSP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13" y="3979571"/>
            <a:ext cx="991639" cy="99163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9646228" y="2608105"/>
            <a:ext cx="1182288" cy="1120387"/>
            <a:chOff x="835819" y="1828800"/>
            <a:chExt cx="2251480" cy="21336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45" name="Left-Right Arrow 44"/>
          <p:cNvSpPr/>
          <p:nvPr/>
        </p:nvSpPr>
        <p:spPr>
          <a:xfrm>
            <a:off x="8841252" y="3175173"/>
            <a:ext cx="872639" cy="222979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4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4" grpId="0" animBg="1"/>
      <p:bldP spid="4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Awareness: Trust Model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9" y="4648200"/>
            <a:ext cx="991639" cy="991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34" y="1592714"/>
            <a:ext cx="801553" cy="8015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64" y="1371322"/>
            <a:ext cx="687334" cy="68733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15950" y="3022779"/>
            <a:ext cx="1077186" cy="1359932"/>
            <a:chOff x="2273618" y="4495800"/>
            <a:chExt cx="1077186" cy="1359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618" y="4495800"/>
              <a:ext cx="1077186" cy="10771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SM</a:t>
              </a:r>
              <a:endParaRPr lang="en-US" b="1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19" y="2956127"/>
            <a:ext cx="1058291" cy="10582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386" y="3022779"/>
            <a:ext cx="1033063" cy="103306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883819" y="4291343"/>
            <a:ext cx="1919283" cy="1705352"/>
            <a:chOff x="8740844" y="2036783"/>
            <a:chExt cx="1919283" cy="17053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0844" y="2039173"/>
              <a:ext cx="838199" cy="8381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538" y="2036783"/>
              <a:ext cx="840589" cy="84058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963" y="3028731"/>
              <a:ext cx="713404" cy="713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196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through shared memory</a:t>
            </a:r>
          </a:p>
          <a:p>
            <a:pPr lvl="1"/>
            <a:r>
              <a:rPr lang="en-US" dirty="0" smtClean="0"/>
              <a:t>Peripherals are either DMA or memory-mapped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Attestation</a:t>
            </a:r>
          </a:p>
          <a:p>
            <a:pPr lvl="1"/>
            <a:r>
              <a:rPr lang="en-US" dirty="0" smtClean="0"/>
              <a:t>AE</a:t>
            </a:r>
          </a:p>
          <a:p>
            <a:pPr lvl="1"/>
            <a:r>
              <a:rPr lang="en-US" dirty="0" smtClean="0"/>
              <a:t>CE</a:t>
            </a:r>
          </a:p>
          <a:p>
            <a:pPr lvl="1"/>
            <a:r>
              <a:rPr lang="en-US" dirty="0" smtClean="0"/>
              <a:t>Peripherals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6900906" y="2430382"/>
            <a:ext cx="5052433" cy="1527972"/>
            <a:chOff x="6900906" y="2430382"/>
            <a:chExt cx="5052433" cy="1527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 flipH="1">
              <a:off x="74386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8155342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779358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4960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900906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Slave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5693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744817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840543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788816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746018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8563630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Slave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330714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10552327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269019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0561785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1518987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0379558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Slave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10368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25108" y="2819749"/>
              <a:ext cx="343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pSp>
          <p:nvGrpSpPr>
            <p:cNvPr id="29" name="Group 28"/>
            <p:cNvGrpSpPr/>
            <p:nvPr/>
          </p:nvGrpSpPr>
          <p:grpSpPr>
            <a:xfrm rot="5400000">
              <a:off x="9175952" y="1605793"/>
              <a:ext cx="379554" cy="4325568"/>
              <a:chOff x="5468210" y="1241082"/>
              <a:chExt cx="617838" cy="301504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468210" y="1241082"/>
                <a:ext cx="617838" cy="3015048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68210" y="1392353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468210" y="186581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68210" y="2451890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468210" y="312435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468210" y="3751622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6" name="Elbow Connector 35"/>
            <p:cNvCxnSpPr/>
            <p:nvPr/>
          </p:nvCxnSpPr>
          <p:spPr>
            <a:xfrm rot="16200000" flipH="1">
              <a:off x="8056107" y="3127475"/>
              <a:ext cx="672714" cy="229939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5400000">
              <a:off x="8507003" y="3156487"/>
              <a:ext cx="667903" cy="167103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003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Memory Communication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4819" y="1813560"/>
            <a:ext cx="1295400" cy="1227577"/>
            <a:chOff x="835819" y="1828800"/>
            <a:chExt cx="2251480" cy="213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394385" y="1813560"/>
            <a:ext cx="1321615" cy="1227577"/>
            <a:chOff x="4417219" y="1828800"/>
            <a:chExt cx="2297045" cy="21336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 rot="5400000">
            <a:off x="5745116" y="-566836"/>
            <a:ext cx="762000" cy="1147136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182553" y="4749024"/>
            <a:ext cx="760555" cy="838200"/>
          </a:xfrm>
          <a:prstGeom prst="rect">
            <a:avLst/>
          </a:prstGeom>
          <a:solidFill>
            <a:srgbClr val="A0D46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Elbow Connector 14"/>
          <p:cNvCxnSpPr>
            <a:stCxn id="8" idx="2"/>
            <a:endCxn id="23" idx="1"/>
          </p:cNvCxnSpPr>
          <p:nvPr/>
        </p:nvCxnSpPr>
        <p:spPr>
          <a:xfrm rot="16200000" flipH="1">
            <a:off x="1254078" y="2833746"/>
            <a:ext cx="593550" cy="100833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2"/>
            <a:endCxn id="23" idx="3"/>
          </p:cNvCxnSpPr>
          <p:nvPr/>
        </p:nvCxnSpPr>
        <p:spPr>
          <a:xfrm rot="5400000">
            <a:off x="3226890" y="2884890"/>
            <a:ext cx="593550" cy="906044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19" y="3126875"/>
            <a:ext cx="1015624" cy="10156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3" idx="2"/>
            <a:endCxn id="14" idx="1"/>
          </p:cNvCxnSpPr>
          <p:nvPr/>
        </p:nvCxnSpPr>
        <p:spPr>
          <a:xfrm>
            <a:off x="2562831" y="4142499"/>
            <a:ext cx="0" cy="6453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19" y="1808976"/>
            <a:ext cx="1232161" cy="12321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19" y="3126875"/>
            <a:ext cx="1015624" cy="1015624"/>
          </a:xfrm>
          <a:prstGeom prst="rect">
            <a:avLst/>
          </a:prstGeom>
        </p:spPr>
      </p:pic>
      <p:cxnSp>
        <p:nvCxnSpPr>
          <p:cNvPr id="36" name="Elbow Connector 35"/>
          <p:cNvCxnSpPr>
            <a:stCxn id="11" idx="3"/>
            <a:endCxn id="35" idx="1"/>
          </p:cNvCxnSpPr>
          <p:nvPr/>
        </p:nvCxnSpPr>
        <p:spPr>
          <a:xfrm>
            <a:off x="4558988" y="2515033"/>
            <a:ext cx="2449031" cy="1119654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1" idx="1"/>
            <a:endCxn id="35" idx="3"/>
          </p:cNvCxnSpPr>
          <p:nvPr/>
        </p:nvCxnSpPr>
        <p:spPr>
          <a:xfrm rot="10800000" flipV="1">
            <a:off x="8023643" y="2425057"/>
            <a:ext cx="1727576" cy="1209630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5400000">
            <a:off x="7135554" y="4749024"/>
            <a:ext cx="760555" cy="83820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>
            <a:stCxn id="35" idx="2"/>
            <a:endCxn id="45" idx="1"/>
          </p:cNvCxnSpPr>
          <p:nvPr/>
        </p:nvCxnSpPr>
        <p:spPr>
          <a:xfrm>
            <a:off x="7515831" y="4142499"/>
            <a:ext cx="1" cy="6453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671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19" y="1592714"/>
            <a:ext cx="5693841" cy="43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91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Enclave report</a:t>
            </a:r>
          </a:p>
          <a:p>
            <a:r>
              <a:rPr lang="en-US" dirty="0" smtClean="0"/>
              <a:t>AE report contains CE report</a:t>
            </a:r>
          </a:p>
          <a:p>
            <a:r>
              <a:rPr lang="en-US" dirty="0" smtClean="0"/>
              <a:t>CE contains peripheral report</a:t>
            </a:r>
          </a:p>
          <a:p>
            <a:endParaRPr lang="en-US" dirty="0"/>
          </a:p>
          <a:p>
            <a:r>
              <a:rPr lang="en-US" dirty="0" smtClean="0"/>
              <a:t>All of them are signed by the platform key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 Attestation: Report Structure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1819" y="1689893"/>
            <a:ext cx="28384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2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 Attestation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19" y="1981200"/>
            <a:ext cx="2914947" cy="22298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474619" y="4790077"/>
            <a:ext cx="1077186" cy="877512"/>
            <a:chOff x="2273618" y="4978220"/>
            <a:chExt cx="1077186" cy="87751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86"/>
            <a:stretch/>
          </p:blipFill>
          <p:spPr>
            <a:xfrm>
              <a:off x="2273618" y="4978220"/>
              <a:ext cx="1077186" cy="59476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SM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98220" y="2338711"/>
            <a:ext cx="1267577" cy="1177384"/>
            <a:chOff x="4417219" y="1828800"/>
            <a:chExt cx="2297045" cy="213360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01" y="2483444"/>
            <a:ext cx="1009633" cy="1009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88" y="2377522"/>
            <a:ext cx="1550337" cy="155033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82561" y="1981200"/>
            <a:ext cx="4940058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297280" y="2475031"/>
            <a:ext cx="1182288" cy="1120387"/>
            <a:chOff x="835819" y="1828800"/>
            <a:chExt cx="2251480" cy="21336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6" y="4014908"/>
            <a:ext cx="1550337" cy="155033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988219" y="1981200"/>
            <a:ext cx="8534400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1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Thank you! 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Trusted </a:t>
            </a:r>
            <a:r>
              <a:rPr lang="en-US" dirty="0" smtClean="0"/>
              <a:t>Path?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Remote server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HIDs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</a:t>
            </a:r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E</a:t>
            </a:r>
            <a:r>
              <a:rPr lang="en-US" dirty="0" smtClean="0"/>
              <a:t>xpect from a Trusted Path?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All the outputs I see must be originated from the specified sender unmodified (possibly hidden)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 smtClean="0"/>
              <a:t>Transaction confirmation devices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Uni</a:t>
            </a:r>
            <a:r>
              <a:rPr lang="en-US" dirty="0" smtClean="0">
                <a:solidFill>
                  <a:srgbClr val="FF0000"/>
                </a:solidFill>
              </a:rPr>
              <a:t>-directional trusted path (UTP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Trusted intermediators</a:t>
            </a:r>
          </a:p>
          <a:p>
            <a:pPr lvl="1"/>
            <a:r>
              <a:rPr lang="en-US" dirty="0" smtClean="0"/>
              <a:t>Hypervisor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Overshadow, </a:t>
            </a:r>
            <a:r>
              <a:rPr lang="en-US" dirty="0" smtClean="0">
                <a:solidFill>
                  <a:srgbClr val="FF0000"/>
                </a:solidFill>
              </a:rPr>
              <a:t>SGXIO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External trusted hardware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Fidelius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IntegriKey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System TEE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Vbutton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TruZ</a:t>
            </a:r>
            <a:r>
              <a:rPr lang="en-US" dirty="0" smtClean="0">
                <a:solidFill>
                  <a:srgbClr val="FF0000"/>
                </a:solidFill>
              </a:rPr>
              <a:t>-Droid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Trusted Path?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Confirmation Devices</a:t>
            </a:r>
            <a:endParaRPr lang="en-US" dirty="0"/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4"/>
            <a:ext cx="4440731" cy="421322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Simple to </a:t>
            </a:r>
            <a:r>
              <a:rPr lang="en-GB" dirty="0" smtClean="0"/>
              <a:t>develop</a:t>
            </a:r>
          </a:p>
          <a:p>
            <a:endParaRPr lang="en-GB" dirty="0" smtClean="0"/>
          </a:p>
          <a:p>
            <a:r>
              <a:rPr lang="en-GB" dirty="0" smtClean="0"/>
              <a:t>Easy to use for </a:t>
            </a:r>
            <a:r>
              <a:rPr lang="en-GB" dirty="0" smtClean="0"/>
              <a:t>end-users</a:t>
            </a:r>
          </a:p>
          <a:p>
            <a:endParaRPr lang="en-GB" dirty="0" smtClean="0"/>
          </a:p>
          <a:p>
            <a:r>
              <a:rPr lang="en-GB" dirty="0" smtClean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</a:t>
            </a:r>
            <a:r>
              <a:rPr lang="en-US" dirty="0" smtClean="0"/>
              <a:t>Devices: What is bad about it?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724400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Habituation error</a:t>
            </a:r>
            <a:endParaRPr lang="en-US" sz="24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724400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Bad Usability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724400"/>
            <a:ext cx="1794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Complex UI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Devices - IntegriKey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723932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557475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557475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819607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966424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2155192"/>
            <a:ext cx="1922336" cy="142875"/>
            <a:chOff x="2892823" y="2155192"/>
            <a:chExt cx="1922336" cy="14287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3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65567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465802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866971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496441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Application-level </a:t>
            </a:r>
            <a:endParaRPr lang="en-US" dirty="0"/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3043204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3036115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831228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789324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440282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Input trace match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4316283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4194513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1563</TotalTime>
  <Words>810</Words>
  <Application>Microsoft Office PowerPoint</Application>
  <PresentationFormat>Custom</PresentationFormat>
  <Paragraphs>299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How (not) to build a Trusted Path?</vt:lpstr>
      <vt:lpstr>Motivation</vt:lpstr>
      <vt:lpstr>Definition</vt:lpstr>
      <vt:lpstr>What is Trusted Path?</vt:lpstr>
      <vt:lpstr>What Would You Expect from a Trusted Path?</vt:lpstr>
      <vt:lpstr>How to Build Trusted Path?</vt:lpstr>
      <vt:lpstr>Transaction Confirmation Devices</vt:lpstr>
      <vt:lpstr>Transaction Confirmation Devices: What is bad about it?</vt:lpstr>
      <vt:lpstr>External Devices - IntegriKey</vt:lpstr>
      <vt:lpstr>IntegriKey – Attack by an Anonymous Reviewer</vt:lpstr>
      <vt:lpstr>Observation 1</vt:lpstr>
      <vt:lpstr>Fidelius – Output Integrity </vt:lpstr>
      <vt:lpstr>Output Integrity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How to Build a Trusted Path</vt:lpstr>
      <vt:lpstr>Definition: Violation of Input/output Integrity</vt:lpstr>
      <vt:lpstr>Verification</vt:lpstr>
      <vt:lpstr>What we learnt?</vt:lpstr>
      <vt:lpstr>What is Missing?</vt:lpstr>
      <vt:lpstr>What is Missing?</vt:lpstr>
      <vt:lpstr>What is Missing?</vt:lpstr>
      <vt:lpstr>What is Missing? </vt:lpstr>
      <vt:lpstr>Platform Awareness</vt:lpstr>
      <vt:lpstr>Basic Building blocks</vt:lpstr>
      <vt:lpstr>Basic Building Blocks</vt:lpstr>
      <vt:lpstr>Platform Awareness: Trust Model</vt:lpstr>
      <vt:lpstr>Primitives</vt:lpstr>
      <vt:lpstr>Shared Memory Communication</vt:lpstr>
      <vt:lpstr>Architecture</vt:lpstr>
      <vt:lpstr>Chained Attestation: Report Structure</vt:lpstr>
      <vt:lpstr>Chained Attestation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86</cp:revision>
  <cp:lastPrinted>2013-06-08T11:22:51Z</cp:lastPrinted>
  <dcterms:created xsi:type="dcterms:W3CDTF">2019-12-03T10:53:56Z</dcterms:created>
  <dcterms:modified xsi:type="dcterms:W3CDTF">2019-12-06T18:58:37Z</dcterms:modified>
</cp:coreProperties>
</file>